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58" r:id="rId5"/>
    <p:sldId id="259" r:id="rId6"/>
    <p:sldId id="260" r:id="rId7"/>
    <p:sldId id="261" r:id="rId8"/>
    <p:sldId id="272" r:id="rId9"/>
    <p:sldId id="276" r:id="rId10"/>
    <p:sldId id="264" r:id="rId11"/>
    <p:sldId id="274" r:id="rId12"/>
    <p:sldId id="262" r:id="rId13"/>
    <p:sldId id="263" r:id="rId14"/>
    <p:sldId id="265" r:id="rId15"/>
    <p:sldId id="275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8B38E-87F1-4172-81E1-5F22C706C602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0F534-9D41-431D-A6AB-D453AF849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Death\Рабочий стол\берёза\bereza_1_2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29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428604"/>
            <a:ext cx="4572000" cy="200026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Люблю берёзку русскую…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29132"/>
            <a:ext cx="6400800" cy="120966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Моей лучиной избу освещали.</a:t>
            </a:r>
            <a:br>
              <a:rPr lang="ru-RU" sz="2000" b="1" dirty="0" smtClean="0"/>
            </a:br>
            <a:r>
              <a:rPr lang="ru-RU" sz="2000" b="1" dirty="0" smtClean="0"/>
              <a:t> Я в печи жаром всех согреваю!</a:t>
            </a:r>
            <a:br>
              <a:rPr lang="ru-RU" sz="2000" b="1" dirty="0" smtClean="0"/>
            </a:br>
            <a:r>
              <a:rPr lang="ru-RU" sz="2000" b="1" dirty="0" smtClean="0"/>
              <a:t>В лапти всех обуваю!</a:t>
            </a:r>
            <a:br>
              <a:rPr lang="ru-RU" sz="2000" b="1" dirty="0" smtClean="0"/>
            </a:br>
            <a:r>
              <a:rPr lang="ru-RU" sz="2000" b="1" dirty="0" smtClean="0"/>
              <a:t>Моим соком по весне угощаются!</a:t>
            </a:r>
            <a:br>
              <a:rPr lang="ru-RU" sz="2000" b="1" dirty="0" smtClean="0"/>
            </a:br>
            <a:r>
              <a:rPr lang="ru-RU" sz="2000" b="1" dirty="0" smtClean="0"/>
              <a:t>Своими почками да листочками я людей лечу,</a:t>
            </a:r>
            <a:br>
              <a:rPr lang="ru-RU" sz="2000" b="1" dirty="0" smtClean="0"/>
            </a:br>
            <a:r>
              <a:rPr lang="ru-RU" sz="2000" b="1" dirty="0" smtClean="0"/>
              <a:t> в бане веничком парю.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9217" name="Picture 1" descr="D:\Documents and Settings\Death\Рабочий стол\берёза\берёз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14290"/>
            <a:ext cx="3069929" cy="4698871"/>
          </a:xfrm>
          <a:prstGeom prst="rect">
            <a:avLst/>
          </a:prstGeom>
          <a:noFill/>
        </p:spPr>
      </p:pic>
      <p:pic>
        <p:nvPicPr>
          <p:cNvPr id="6" name="Picture 2" descr="D:\Documents and Settings\Death\Рабочий стол\берёза\beresta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2714644" cy="2714644"/>
          </a:xfrm>
          <a:prstGeom prst="rect">
            <a:avLst/>
          </a:prstGeom>
          <a:noFill/>
        </p:spPr>
      </p:pic>
      <p:pic>
        <p:nvPicPr>
          <p:cNvPr id="9218" name="Picture 2" descr="D:\Documents and Settings\Death\Рабочий стол\берёза\60778389_1277466699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643182"/>
            <a:ext cx="2162175" cy="290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57742" cy="243998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Прочная древесина берёзы шла на изготовление мебели, а из бересты делали украшения, обувь, посуду. В берестяных туесах мука не плесневела, а ягода хранилась долго и не кисла.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Picture 5" descr="D:\Documents and Settings\Death\Рабочий стол\берёза\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928934"/>
            <a:ext cx="2412083" cy="3571900"/>
          </a:xfrm>
          <a:prstGeom prst="rect">
            <a:avLst/>
          </a:prstGeom>
          <a:noFill/>
        </p:spPr>
      </p:pic>
      <p:pic>
        <p:nvPicPr>
          <p:cNvPr id="5" name="Picture 3" descr="D:\Documents and Settings\Death\Рабочий стол\берёза\izdeliya-iz-berest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500438"/>
            <a:ext cx="3029779" cy="2800370"/>
          </a:xfrm>
          <a:prstGeom prst="rect">
            <a:avLst/>
          </a:prstGeom>
          <a:noFill/>
        </p:spPr>
      </p:pic>
      <p:pic>
        <p:nvPicPr>
          <p:cNvPr id="6" name="Picture 4" descr="D:\Documents and Settings\Death\Рабочий стол\берёза\1258394505_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500042"/>
            <a:ext cx="3643338" cy="2741704"/>
          </a:xfrm>
          <a:prstGeom prst="rect">
            <a:avLst/>
          </a:prstGeom>
          <a:noFill/>
        </p:spPr>
      </p:pic>
      <p:pic>
        <p:nvPicPr>
          <p:cNvPr id="3075" name="Picture 3" descr="D:\Documents and Settings\Death\Рабочий стол\берёза\1182.jpg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928934"/>
            <a:ext cx="2333275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400420" cy="2797172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Люблю берёзку русскую</a:t>
            </a:r>
            <a:br>
              <a:rPr lang="ru-RU" sz="2000" b="1" dirty="0" smtClean="0"/>
            </a:br>
            <a:r>
              <a:rPr lang="ru-RU" sz="2000" b="1" dirty="0" smtClean="0"/>
              <a:t> То светлую , то грустную,</a:t>
            </a:r>
            <a:br>
              <a:rPr lang="ru-RU" sz="2000" b="1" dirty="0" smtClean="0"/>
            </a:br>
            <a:r>
              <a:rPr lang="ru-RU" sz="2000" b="1" dirty="0" smtClean="0"/>
              <a:t>  В белом сарафанчике. </a:t>
            </a:r>
            <a:br>
              <a:rPr lang="ru-RU" sz="2000" b="1" dirty="0" smtClean="0"/>
            </a:br>
            <a:r>
              <a:rPr lang="ru-RU" sz="2000" b="1" dirty="0" smtClean="0"/>
              <a:t>  С платочками в карманчике</a:t>
            </a:r>
            <a:br>
              <a:rPr lang="ru-RU" sz="2000" b="1" dirty="0" smtClean="0"/>
            </a:br>
            <a:r>
              <a:rPr lang="ru-RU" sz="2000" b="1" dirty="0" smtClean="0"/>
              <a:t>  С красивыми застёжками. </a:t>
            </a:r>
            <a:br>
              <a:rPr lang="ru-RU" sz="2000" b="1" dirty="0" smtClean="0"/>
            </a:br>
            <a:r>
              <a:rPr lang="ru-RU" sz="2000" b="1" dirty="0" smtClean="0"/>
              <a:t>  С зелёными серёжкам 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11265" name="Picture 1" descr="D:\Documents and Settings\Death\Рабочий стол\берёза\birch-tree-mur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778" y="3451627"/>
            <a:ext cx="4929222" cy="3406373"/>
          </a:xfrm>
          <a:prstGeom prst="rect">
            <a:avLst/>
          </a:prstGeom>
          <a:noFill/>
        </p:spPr>
      </p:pic>
      <p:pic>
        <p:nvPicPr>
          <p:cNvPr id="6145" name="Picture 1" descr="D:\Documents and Settings\Death\Рабочий стол\берёза\Белоствольные берез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75190" cy="3506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282" y="0"/>
            <a:ext cx="93582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Берёза, русская берёза, русская красавица…Ею можно любоваться бесконечно. И трудно сказать, когда она бывает красивее: весной или летом, зимой или осенью? Русской берёзе одинаково к лицу и алмазный зимний убор, и золотая парча Осени… А как удивительно хороша берёза весной в зелёном наряде!</a:t>
            </a:r>
            <a:endParaRPr lang="ru-RU" sz="2200" dirty="0"/>
          </a:p>
        </p:txBody>
      </p:sp>
      <p:pic>
        <p:nvPicPr>
          <p:cNvPr id="21508" name="Picture 4" descr="D:\Documents and Settings\Death\Рабочий стол\берёза\picturecontent-pid-60a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179747"/>
            <a:ext cx="2428860" cy="3678253"/>
          </a:xfrm>
          <a:prstGeom prst="rect">
            <a:avLst/>
          </a:prstGeom>
          <a:noFill/>
        </p:spPr>
      </p:pic>
      <p:pic>
        <p:nvPicPr>
          <p:cNvPr id="21509" name="Picture 5" descr="D:\Documents and Settings\Death\Рабочий стол\берёза\betula_pendula_3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46" y="1928802"/>
            <a:ext cx="2601101" cy="3929090"/>
          </a:xfrm>
          <a:prstGeom prst="rect">
            <a:avLst/>
          </a:prstGeom>
          <a:noFill/>
        </p:spPr>
      </p:pic>
      <p:pic>
        <p:nvPicPr>
          <p:cNvPr id="7" name="Picture 2" descr="D:\Documents and Settings\Death\Рабочий стол\берёза\b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56" y="3238475"/>
            <a:ext cx="2714644" cy="3619525"/>
          </a:xfrm>
          <a:prstGeom prst="rect">
            <a:avLst/>
          </a:prstGeom>
          <a:noFill/>
        </p:spPr>
      </p:pic>
      <p:pic>
        <p:nvPicPr>
          <p:cNvPr id="4098" name="Picture 2" descr="D:\Documents and Settings\Death\Рабочий стол\берёза\2d98e6c3e3022efbd312eecfb38be59c_ful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1928802"/>
            <a:ext cx="2462216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3286124"/>
            <a:ext cx="3543296" cy="3786214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На полянке,</a:t>
            </a:r>
            <a:br>
              <a:rPr lang="ru-RU" sz="2200" b="1" dirty="0" smtClean="0"/>
            </a:br>
            <a:r>
              <a:rPr lang="ru-RU" sz="2200" b="1" dirty="0" smtClean="0"/>
              <a:t>На пригорке,</a:t>
            </a:r>
            <a:br>
              <a:rPr lang="ru-RU" sz="2200" b="1" dirty="0" smtClean="0"/>
            </a:br>
            <a:r>
              <a:rPr lang="ru-RU" sz="2200" b="1" dirty="0" smtClean="0"/>
              <a:t>Под окном, </a:t>
            </a:r>
            <a:br>
              <a:rPr lang="ru-RU" sz="2200" b="1" dirty="0" smtClean="0"/>
            </a:br>
            <a:r>
              <a:rPr lang="ru-RU" sz="2200" b="1" dirty="0" smtClean="0"/>
              <a:t>среди полей</a:t>
            </a:r>
            <a:br>
              <a:rPr lang="ru-RU" sz="2200" b="1" dirty="0" smtClean="0"/>
            </a:br>
            <a:r>
              <a:rPr lang="ru-RU" sz="2200" b="1" dirty="0" smtClean="0"/>
              <a:t>Белокурая берёзка-</a:t>
            </a:r>
            <a:br>
              <a:rPr lang="ru-RU" sz="2200" b="1" dirty="0" smtClean="0"/>
            </a:br>
            <a:r>
              <a:rPr lang="ru-RU" sz="2200" b="1" dirty="0" smtClean="0"/>
              <a:t>Символ Родины моей.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D:\Documents and Settings\Death\Рабочий стол\берёза\ber-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357718" cy="3294435"/>
          </a:xfrm>
          <a:prstGeom prst="rect">
            <a:avLst/>
          </a:prstGeom>
          <a:noFill/>
        </p:spPr>
      </p:pic>
      <p:pic>
        <p:nvPicPr>
          <p:cNvPr id="8193" name="Picture 1" descr="D:\Documents and Settings\Death\Рабочий стол\берёза\f57839669ec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143248"/>
            <a:ext cx="4237609" cy="337052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571480"/>
            <a:ext cx="3143272" cy="221457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Для русского человека нет дерева роднее, чем береза.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D:\Documents and Settings\Death\Рабочий стол\берёза\7aad4313fc785c812ae18d966606a5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0649"/>
          </a:xfrm>
          <a:prstGeom prst="rect">
            <a:avLst/>
          </a:prstGeom>
          <a:noFill/>
        </p:spPr>
      </p:pic>
      <p:pic>
        <p:nvPicPr>
          <p:cNvPr id="5123" name="Picture 3" descr="D:\Documents and Settings\Death\Рабочий стол\берёза\fcf4b5fcb0e60f3ecf05449a85dab913_fu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501223" cy="6858000"/>
          </a:xfrm>
          <a:prstGeom prst="rect">
            <a:avLst/>
          </a:prstGeom>
          <a:noFill/>
        </p:spPr>
      </p:pic>
      <p:pic>
        <p:nvPicPr>
          <p:cNvPr id="5124" name="Picture 4" descr="D:\Documents and Settings\Death\Рабочий стол\берёза\906aee28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5125" name="Picture 5" descr="D:\Documents and Settings\Death\Рабочий стол\берёза\1278176380_bereza_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1199"/>
            <a:ext cx="9501222" cy="680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4614866" cy="292895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Где бы ни росла берёзка, всюду она приносит людям радость и свет. Берёза – символ России, нашей Родины. И быть ей на наших просторах вечно, потому что вечен наш народ, вечна земля русская!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0722" name="Picture 2" descr="D:\Documents and Settings\Death\Рабочий стол\берёза\Brzoza_paierowa_Betula_papyrife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357298"/>
            <a:ext cx="3786182" cy="5048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3500462"/>
          </a:xfrm>
        </p:spPr>
        <p:txBody>
          <a:bodyPr>
            <a:noAutofit/>
          </a:bodyPr>
          <a:lstStyle/>
          <a:p>
            <a:r>
              <a:rPr lang="ru-RU" sz="3200" b="1" u="sng" dirty="0" smtClean="0"/>
              <a:t>Основополагающий вопрос: </a:t>
            </a:r>
            <a:r>
              <a:rPr lang="en-US" sz="3200" b="1" u="sng" dirty="0" smtClean="0"/>
              <a:t/>
            </a:r>
            <a:br>
              <a:rPr lang="en-US" sz="3200" b="1" u="sng" dirty="0" smtClean="0"/>
            </a:br>
            <a:r>
              <a:rPr lang="ru-RU" sz="3200" b="1" u="sng" dirty="0" smtClean="0"/>
              <a:t>Почему берёза </a:t>
            </a:r>
            <a:r>
              <a:rPr lang="en-US" sz="3200" b="1" u="sng" dirty="0" smtClean="0"/>
              <a:t>–</a:t>
            </a:r>
            <a:r>
              <a:rPr lang="ru-RU" sz="3200" b="1" u="sng" dirty="0" smtClean="0"/>
              <a:t> символ</a:t>
            </a:r>
            <a:r>
              <a:rPr lang="en-US" sz="3200" b="1" u="sng" dirty="0" smtClean="0"/>
              <a:t> </a:t>
            </a:r>
            <a:r>
              <a:rPr lang="ru-RU" sz="3200" b="1" u="sng" dirty="0" smtClean="0"/>
              <a:t>России?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 </a:t>
            </a:r>
            <a:r>
              <a:rPr lang="ru-RU" sz="3200" b="1" u="sng" dirty="0" smtClean="0"/>
              <a:t>Цель проекта:</a:t>
            </a:r>
            <a:r>
              <a:rPr lang="ru-RU" sz="3200" dirty="0" smtClean="0"/>
              <a:t>  выяснить, в связи с чем, почему на протяжении многих веков берёзу называют символом России.</a:t>
            </a:r>
            <a:endParaRPr lang="ru-RU" sz="3200" dirty="0"/>
          </a:p>
        </p:txBody>
      </p:sp>
      <p:pic>
        <p:nvPicPr>
          <p:cNvPr id="2051" name="Picture 3" descr="D:\Documents and Settings\Death\Рабочий стол\берёза\56684721_1269030390_bir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643314"/>
            <a:ext cx="3910034" cy="2932526"/>
          </a:xfrm>
          <a:prstGeom prst="rect">
            <a:avLst/>
          </a:prstGeom>
          <a:noFill/>
        </p:spPr>
      </p:pic>
      <p:pic>
        <p:nvPicPr>
          <p:cNvPr id="1026" name="Picture 2" descr="D:\Documents and Settings\Death\Рабочий стол\берёза\0a12a86afcc82c1de4865d012987de2e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643314"/>
            <a:ext cx="1970273" cy="2881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80" cy="4357694"/>
          </a:xfrm>
        </p:spPr>
        <p:txBody>
          <a:bodyPr>
            <a:normAutofit/>
          </a:bodyPr>
          <a:lstStyle/>
          <a:p>
            <a:pPr algn="l"/>
            <a:r>
              <a:rPr lang="ru-RU" sz="3200" b="1" u="sng" dirty="0" smtClean="0"/>
              <a:t>Проблемные вопросы: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Откуда берёза получила своё название?</a:t>
            </a:r>
            <a:br>
              <a:rPr lang="ru-RU" sz="3200" dirty="0" smtClean="0"/>
            </a:br>
            <a:r>
              <a:rPr lang="ru-RU" sz="3200" dirty="0" smtClean="0"/>
              <a:t>Как относились к берёзе в старину?</a:t>
            </a:r>
            <a:br>
              <a:rPr lang="ru-RU" sz="3200" dirty="0" smtClean="0"/>
            </a:br>
            <a:r>
              <a:rPr lang="ru-RU" sz="3200" dirty="0" smtClean="0"/>
              <a:t>Почему берёза так любима русским народом?</a:t>
            </a:r>
            <a:br>
              <a:rPr lang="ru-RU" sz="3200" dirty="0" smtClean="0"/>
            </a:br>
            <a:r>
              <a:rPr lang="ru-RU" sz="3200" dirty="0" smtClean="0"/>
              <a:t> </a:t>
            </a:r>
            <a:r>
              <a:rPr lang="ru-RU" sz="3200" b="1" u="sng" dirty="0" smtClean="0"/>
              <a:t> Этапы реализации 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14282" y="3571876"/>
            <a:ext cx="285752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Планирование работы, деление на группы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572264" y="4572008"/>
            <a:ext cx="2571736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Составление сборника произведений о берёзе</a:t>
            </a:r>
            <a:endParaRPr lang="ru-RU" b="1" i="1" dirty="0"/>
          </a:p>
        </p:txBody>
      </p:sp>
      <p:sp>
        <p:nvSpPr>
          <p:cNvPr id="6" name="Овал 5"/>
          <p:cNvSpPr/>
          <p:nvPr/>
        </p:nvSpPr>
        <p:spPr>
          <a:xfrm>
            <a:off x="3571868" y="5072074"/>
            <a:ext cx="2643206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Подготовка и проведение праздника «Русской берёзки»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3143240" y="3929066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75237">
            <a:off x="6784288" y="4079130"/>
            <a:ext cx="76144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857620" y="3500438"/>
            <a:ext cx="285752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Поиск необходимой информации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10481639">
            <a:off x="6307288" y="5677747"/>
            <a:ext cx="76144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994550">
            <a:off x="2727708" y="5807601"/>
            <a:ext cx="76144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85720" y="5357826"/>
            <a:ext cx="235742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Защита проекта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857884" y="4214818"/>
            <a:ext cx="2357454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Стихи</a:t>
            </a:r>
            <a:endParaRPr lang="ru-RU" b="1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4000504"/>
            <a:ext cx="241459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Пословицы, поговорки, загадки</a:t>
            </a:r>
            <a:endParaRPr lang="ru-RU" b="1" i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4480" y="571480"/>
            <a:ext cx="221457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Обряды и обычаи</a:t>
            </a:r>
            <a:endParaRPr lang="ru-RU" b="1" i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2214554"/>
            <a:ext cx="2357454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Использование</a:t>
            </a:r>
            <a:endParaRPr lang="ru-RU" b="1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0694" y="571480"/>
            <a:ext cx="2200284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Берёзовая аптека</a:t>
            </a:r>
            <a:endParaRPr lang="ru-RU" b="1" i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43306" y="5500702"/>
            <a:ext cx="2357454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Альбом</a:t>
            </a:r>
            <a:endParaRPr lang="ru-RU" b="1" i="1" dirty="0"/>
          </a:p>
        </p:txBody>
      </p:sp>
      <p:sp>
        <p:nvSpPr>
          <p:cNvPr id="13" name="Стрелка углом 12"/>
          <p:cNvSpPr/>
          <p:nvPr/>
        </p:nvSpPr>
        <p:spPr>
          <a:xfrm rot="10800000">
            <a:off x="6143636" y="5143512"/>
            <a:ext cx="1571636" cy="100013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трелка углом вверх 16"/>
          <p:cNvSpPr/>
          <p:nvPr/>
        </p:nvSpPr>
        <p:spPr>
          <a:xfrm rot="5400000">
            <a:off x="2143108" y="4643446"/>
            <a:ext cx="857256" cy="171451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928926" y="2143116"/>
            <a:ext cx="3429024" cy="18573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ЧТО МЫ УЗНАЛИ О БЕРЁЗЕ?</a:t>
            </a:r>
            <a:endParaRPr lang="ru-RU" b="1" i="1" dirty="0"/>
          </a:p>
        </p:txBody>
      </p:sp>
      <p:sp>
        <p:nvSpPr>
          <p:cNvPr id="20" name="Развернутая стрелка 19"/>
          <p:cNvSpPr/>
          <p:nvPr/>
        </p:nvSpPr>
        <p:spPr>
          <a:xfrm rot="5400000">
            <a:off x="6858016" y="4000504"/>
            <a:ext cx="2928958" cy="121444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388" y="2643182"/>
            <a:ext cx="198597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Песни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286124"/>
            <a:ext cx="4357718" cy="30003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11 апреля по народному календарю ДЕНЬ БЕРЁЗЫ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D:\Documents and Settings\Death\Рабочий стол\берёза\bfoto_ru_1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1003" y="0"/>
            <a:ext cx="3892997" cy="5786478"/>
          </a:xfrm>
          <a:prstGeom prst="rect">
            <a:avLst/>
          </a:prstGeom>
          <a:noFill/>
        </p:spPr>
      </p:pic>
      <p:pic>
        <p:nvPicPr>
          <p:cNvPr id="1027" name="Picture 3" descr="D:\Documents and Settings\Death\Рабочий стол\берёза\vesna_park_1_we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55576" y="0"/>
            <a:ext cx="4488424" cy="6715148"/>
          </a:xfrm>
          <a:prstGeom prst="rect">
            <a:avLst/>
          </a:prstGeom>
          <a:noFill/>
        </p:spPr>
      </p:pic>
      <p:pic>
        <p:nvPicPr>
          <p:cNvPr id="13313" name="Picture 1" descr="D:\Documents and Settings\Death\Рабочий стол\!!!ФЛЕШКА!!!\Новая папка (2)\198483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371725" cy="225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357166"/>
            <a:ext cx="4043362" cy="6083320"/>
          </a:xfrm>
        </p:spPr>
        <p:txBody>
          <a:bodyPr>
            <a:normAutofit/>
          </a:bodyPr>
          <a:lstStyle/>
          <a:p>
            <a:pPr lvl="0" algn="l"/>
            <a:r>
              <a:rPr lang="ru-RU" sz="3600" b="1" dirty="0" smtClean="0"/>
              <a:t>Корень «</a:t>
            </a:r>
            <a:r>
              <a:rPr lang="ru-RU" sz="3600" b="1" dirty="0" err="1" smtClean="0"/>
              <a:t>бер</a:t>
            </a:r>
            <a:r>
              <a:rPr lang="ru-RU" sz="3600" b="1" dirty="0" smtClean="0"/>
              <a:t>» означает ясный свет, светлый, белый. Прежде её звали </a:t>
            </a:r>
            <a:r>
              <a:rPr lang="ru-RU" sz="3600" b="1" dirty="0" err="1" smtClean="0"/>
              <a:t>берзой</a:t>
            </a:r>
            <a:r>
              <a:rPr lang="ru-RU" sz="3600" b="1" dirty="0" smtClean="0"/>
              <a:t>., а теперь берёзой, берёзкой.</a:t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18434" name="Picture 2" descr="D:\Documents and Settings\Death\Рабочий стол\берёза\Brzoza_paierowa_Betula_papyrife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857232"/>
            <a:ext cx="3911231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3328982" cy="464347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В старину у славян год начинался не зимой, а весной, поэтому встречали его не елью, как теперь, а березой. В это время береза распускалась первой зеленью, отсюда и древнерусское название марта или апреля - </a:t>
            </a:r>
            <a:r>
              <a:rPr lang="ru-RU" sz="2400" b="1" dirty="0" err="1" smtClean="0"/>
              <a:t>березозол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200" dirty="0"/>
          </a:p>
        </p:txBody>
      </p:sp>
      <p:pic>
        <p:nvPicPr>
          <p:cNvPr id="19458" name="Picture 2" descr="D:\Documents and Settings\Death\Рабочий стол\берёза\fa8b6861d3ae5b4cce9bde7eb21f9fb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5254" y="1285860"/>
            <a:ext cx="5268746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3143272" cy="3000396"/>
          </a:xfrm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 Близ тебя ,берёзонька ,</a:t>
            </a:r>
            <a:br>
              <a:rPr lang="ru-RU" sz="2000" b="1" dirty="0" smtClean="0"/>
            </a:br>
            <a:r>
              <a:rPr lang="ru-RU" sz="2000" b="1" dirty="0" smtClean="0"/>
              <a:t>  Красны девушки. </a:t>
            </a:r>
            <a:br>
              <a:rPr lang="ru-RU" sz="2000" b="1" dirty="0" smtClean="0"/>
            </a:br>
            <a:r>
              <a:rPr lang="ru-RU" sz="2000" b="1" dirty="0" smtClean="0"/>
              <a:t>  Красны девушки</a:t>
            </a:r>
            <a:br>
              <a:rPr lang="ru-RU" sz="2000" b="1" dirty="0" smtClean="0"/>
            </a:br>
            <a:r>
              <a:rPr lang="ru-RU" sz="2000" b="1" dirty="0" smtClean="0"/>
              <a:t>  Семик поют</a:t>
            </a:r>
            <a:br>
              <a:rPr lang="ru-RU" sz="2000" b="1" dirty="0" smtClean="0"/>
            </a:br>
            <a:r>
              <a:rPr lang="ru-RU" sz="2000" b="1" dirty="0" smtClean="0"/>
              <a:t>   Под тобой, берёзонька,</a:t>
            </a:r>
            <a:br>
              <a:rPr lang="ru-RU" sz="2000" b="1" dirty="0" smtClean="0"/>
            </a:br>
            <a:r>
              <a:rPr lang="ru-RU" sz="2000" b="1" dirty="0" smtClean="0"/>
              <a:t>   Красны девушки.</a:t>
            </a:r>
            <a:br>
              <a:rPr lang="ru-RU" sz="2000" b="1" dirty="0" smtClean="0"/>
            </a:br>
            <a:r>
              <a:rPr lang="ru-RU" sz="2000" b="1" dirty="0" smtClean="0"/>
              <a:t>  Красны девушки</a:t>
            </a:r>
            <a:br>
              <a:rPr lang="ru-RU" sz="2000" b="1" dirty="0" smtClean="0"/>
            </a:br>
            <a:r>
              <a:rPr lang="ru-RU" sz="2000" b="1" dirty="0" smtClean="0"/>
              <a:t>  Венок плетут.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105842"/>
            <a:ext cx="3000396" cy="375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D:\Documents and Settings\Death\Рабочий стол\берёза\troica_edapodberezko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1999" y="1857364"/>
            <a:ext cx="3102001" cy="4649369"/>
          </a:xfrm>
          <a:prstGeom prst="rect">
            <a:avLst/>
          </a:prstGeom>
          <a:noFill/>
        </p:spPr>
      </p:pic>
      <p:pic>
        <p:nvPicPr>
          <p:cNvPr id="2050" name="Picture 2" descr="D:\Documents and Settings\Death\Рабочий стол\берёза\images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785794"/>
            <a:ext cx="2828931" cy="3238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ocuments and Settings\Death\Рабочий стол\foni\goluboy_fon_sayt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14752"/>
            <a:ext cx="8229600" cy="2786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Первое дело - мир освещать,</a:t>
            </a:r>
            <a:br>
              <a:rPr lang="ru-RU" sz="2800" b="1" dirty="0" smtClean="0"/>
            </a:br>
            <a:r>
              <a:rPr lang="ru-RU" sz="2800" b="1" dirty="0" smtClean="0"/>
              <a:t>Второе дело  - крик  утишать,</a:t>
            </a:r>
            <a:br>
              <a:rPr lang="ru-RU" sz="2800" b="1" dirty="0" smtClean="0"/>
            </a:br>
            <a:r>
              <a:rPr lang="ru-RU" sz="2800" b="1" dirty="0" smtClean="0"/>
              <a:t>Третье  дело  -  больных   исцелять,</a:t>
            </a:r>
            <a:br>
              <a:rPr lang="ru-RU" sz="2800" b="1" dirty="0" smtClean="0"/>
            </a:br>
            <a:r>
              <a:rPr lang="ru-RU" sz="2800" b="1" dirty="0" smtClean="0"/>
              <a:t>Четвертое дело - чистоту соблюдать.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6146" name="Picture 2" descr="D:\Documents and Settings\Death\Рабочий стол\берёза\bereza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-1"/>
            <a:ext cx="5214942" cy="3911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279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Люблю берёзку русскую…</vt:lpstr>
      <vt:lpstr>Основополагающий вопрос:  Почему берёза – символ России?   Цель проекта:  выяснить, в связи с чем, почему на протяжении многих веков берёзу называют символом России.</vt:lpstr>
      <vt:lpstr>Проблемные вопросы: Откуда берёза получила своё название? Как относились к берёзе в старину? Почему берёза так любима русским народом?   Этапы реализации проекта: </vt:lpstr>
      <vt:lpstr>Слайд 4</vt:lpstr>
      <vt:lpstr>11 апреля по народному календарю ДЕНЬ БЕРЁЗЫ</vt:lpstr>
      <vt:lpstr>Корень «бер» означает ясный свет, светлый, белый. Прежде её звали берзой., а теперь берёзой, берёзкой. </vt:lpstr>
      <vt:lpstr>В старину у славян год начинался не зимой, а весной, поэтому встречали его не елью, как теперь, а березой. В это время береза распускалась первой зеленью, отсюда и древнерусское название марта или апреля - березозол.  </vt:lpstr>
      <vt:lpstr>  Близ тебя ,берёзонька ,   Красны девушки.    Красны девушки   Семик поют    Под тобой, берёзонька,    Красны девушки.   Красны девушки   Венок плетут.  </vt:lpstr>
      <vt:lpstr>Первое дело - мир освещать, Второе дело  - крик  утишать, Третье  дело  -  больных   исцелять, Четвертое дело - чистоту соблюдать. </vt:lpstr>
      <vt:lpstr>Моей лучиной избу освещали.  Я в печи жаром всех согреваю! В лапти всех обуваю! Моим соком по весне угощаются! Своими почками да листочками я людей лечу,  в бане веничком парю.     </vt:lpstr>
      <vt:lpstr>Прочная древесина берёзы шла на изготовление мебели, а из бересты делали украшения, обувь, посуду. В берестяных туесах мука не плесневела, а ягода хранилась долго и не кисла.  </vt:lpstr>
      <vt:lpstr>Люблю берёзку русскую  То светлую , то грустную,   В белом сарафанчике.    С платочками в карманчике   С красивыми застёжками.    С зелёными серёжкам  </vt:lpstr>
      <vt:lpstr>Берёза, русская берёза, русская красавица…Ею можно любоваться бесконечно. И трудно сказать, когда она бывает красивее: весной или летом, зимой или осенью? Русской берёзе одинаково к лицу и алмазный зимний убор, и золотая парча Осени… А как удивительно хороша берёза весной в зелёном наряде!</vt:lpstr>
      <vt:lpstr>На полянке, На пригорке, Под окном,  среди полей Белокурая берёзка- Символ Родины моей. </vt:lpstr>
      <vt:lpstr>Слайд 15</vt:lpstr>
      <vt:lpstr>Где бы ни росла берёзка, всюду она приносит людям радость и свет. Берёза – символ России, нашей Родины. И быть ей на наших просторах вечно, потому что вечен наш народ, вечна земля русская!  </vt:lpstr>
    </vt:vector>
  </TitlesOfParts>
  <Company>Функциональность ограничена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Люблю берёзку русскую…</dc:title>
  <dc:creator>Демонстрационно-бесплатная версия</dc:creator>
  <cp:lastModifiedBy>Демонстрационно-бесплатная версия</cp:lastModifiedBy>
  <cp:revision>47</cp:revision>
  <dcterms:created xsi:type="dcterms:W3CDTF">2011-04-01T14:31:10Z</dcterms:created>
  <dcterms:modified xsi:type="dcterms:W3CDTF">2011-04-28T05:53:07Z</dcterms:modified>
</cp:coreProperties>
</file>